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12/9/14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12/9/14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12/9/14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reed@freedomhouse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reed@freedomhouse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86761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Laura REED</a:t>
            </a:r>
          </a:p>
          <a:p>
            <a:r>
              <a:rPr lang="en-US" sz="2000" dirty="0" smtClean="0"/>
              <a:t>Research Analyst, </a:t>
            </a:r>
            <a:r>
              <a:rPr lang="en-US" sz="2000" i="1" dirty="0" smtClean="0"/>
              <a:t>Freedom on the Net</a:t>
            </a:r>
          </a:p>
          <a:p>
            <a:r>
              <a:rPr lang="en-US" sz="2000" dirty="0" smtClean="0"/>
              <a:t>Freedom House</a:t>
            </a:r>
          </a:p>
          <a:p>
            <a:endParaRPr lang="en-US" sz="2000" dirty="0"/>
          </a:p>
          <a:p>
            <a:r>
              <a:rPr lang="en-US" sz="2000" cap="none" dirty="0" err="1" smtClean="0"/>
              <a:t>freedomhouse.org</a:t>
            </a:r>
            <a:endParaRPr lang="en-US" sz="2000" cap="none" dirty="0" smtClean="0"/>
          </a:p>
          <a:p>
            <a:r>
              <a:rPr lang="en-US" sz="2000" cap="none" dirty="0" smtClean="0">
                <a:hlinkClick r:id="rId2"/>
              </a:rPr>
              <a:t>reed@freedomhouse.org</a:t>
            </a:r>
            <a:endParaRPr lang="en-US" sz="2000" cap="none" dirty="0" smtClean="0"/>
          </a:p>
          <a:p>
            <a:r>
              <a:rPr lang="en-US" sz="2000" cap="none" dirty="0" smtClean="0"/>
              <a:t>@</a:t>
            </a:r>
            <a:r>
              <a:rPr lang="en-US" sz="2000" cap="none" dirty="0" err="1" smtClean="0"/>
              <a:t>lauraannreed</a:t>
            </a:r>
            <a:endParaRPr lang="en-US" sz="2000" cap="none" dirty="0" smtClean="0"/>
          </a:p>
          <a:p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right to privacy </a:t>
            </a:r>
            <a:br>
              <a:rPr lang="en-US" dirty="0" smtClean="0"/>
            </a:br>
            <a:r>
              <a:rPr lang="en-US" dirty="0" smtClean="0"/>
              <a:t>and everyday technologies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062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Freedom on the Net 2014</a:t>
            </a:r>
            <a:endParaRPr lang="en-US" b="1" dirty="0"/>
          </a:p>
        </p:txBody>
      </p:sp>
      <p:pic>
        <p:nvPicPr>
          <p:cNvPr id="4" name="Content Placeholder 3" descr="Screen Shot 2014-12-08 at 4.32.01 AM.p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0545" r="-70545"/>
          <a:stretch>
            <a:fillRect/>
          </a:stretch>
        </p:blipFill>
        <p:spPr>
          <a:xfrm>
            <a:off x="-1833662" y="1527175"/>
            <a:ext cx="8504238" cy="4572000"/>
          </a:xfrm>
        </p:spPr>
      </p:pic>
      <p:sp>
        <p:nvSpPr>
          <p:cNvPr id="5" name="TextBox 4"/>
          <p:cNvSpPr txBox="1"/>
          <p:nvPr/>
        </p:nvSpPr>
        <p:spPr>
          <a:xfrm>
            <a:off x="4307390" y="1748432"/>
            <a:ext cx="48366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Freedom House is an independent watchdog organization dedicated to the advancement of freedom worldwide.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307391" y="4085813"/>
            <a:ext cx="48366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Freedom on the Net </a:t>
            </a:r>
            <a:r>
              <a:rPr lang="en-US" sz="2400" dirty="0" smtClean="0"/>
              <a:t>2014: available online at </a:t>
            </a:r>
            <a:r>
              <a:rPr lang="en-US" sz="2400" dirty="0" err="1" smtClean="0"/>
              <a:t>freedomhouse.org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5639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599"/>
            <a:ext cx="8534400" cy="82046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How has the basic character of privacy changed due to modern technologies and social networks?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More information – and more types of information -- can </a:t>
            </a:r>
            <a:r>
              <a:rPr lang="en-US" dirty="0"/>
              <a:t>be accessed and used by third </a:t>
            </a:r>
            <a:r>
              <a:rPr lang="en-US" dirty="0" smtClean="0"/>
              <a:t>parties.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Data can be </a:t>
            </a:r>
            <a:r>
              <a:rPr lang="en-US" dirty="0"/>
              <a:t>accessed by </a:t>
            </a:r>
            <a:r>
              <a:rPr lang="en-US" dirty="0" smtClean="0"/>
              <a:t>a wider array of actors (national governments, foreign governments, international tech companies, others).</a:t>
            </a:r>
          </a:p>
          <a:p>
            <a:endParaRPr lang="en-US" dirty="0"/>
          </a:p>
          <a:p>
            <a:r>
              <a:rPr lang="en-US" dirty="0" smtClean="0"/>
              <a:t>New frameworks needed for understanding and applying the right to privacy to the online sphere.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219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407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GLOBAL THREATS TO PRIVACY: </a:t>
            </a:r>
            <a:br>
              <a:rPr lang="en-US" b="1" dirty="0" smtClean="0"/>
            </a:br>
            <a:r>
              <a:rPr lang="en-US" b="1" dirty="0" smtClean="0"/>
              <a:t>Governments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/>
              <a:t>Arrests for online communications </a:t>
            </a:r>
            <a:r>
              <a:rPr lang="en-US" dirty="0"/>
              <a:t>were documented in </a:t>
            </a:r>
            <a:r>
              <a:rPr lang="en-US" b="1" dirty="0"/>
              <a:t>38</a:t>
            </a:r>
            <a:r>
              <a:rPr lang="en-US" dirty="0"/>
              <a:t> of the 65 countries, with social-media users identified as one of the main targets of government repression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Of the 65 countries we examined, </a:t>
            </a:r>
            <a:r>
              <a:rPr lang="en-US" b="1" dirty="0" smtClean="0"/>
              <a:t>19</a:t>
            </a:r>
            <a:r>
              <a:rPr lang="en-US" dirty="0" smtClean="0"/>
              <a:t> passed </a:t>
            </a:r>
            <a:r>
              <a:rPr lang="en-US" u="sng" dirty="0" smtClean="0"/>
              <a:t>new laws expanding surveillance or restricting user anonymity </a:t>
            </a:r>
            <a:r>
              <a:rPr lang="en-US" dirty="0" smtClean="0"/>
              <a:t>since May 2013.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Emerging threat: </a:t>
            </a:r>
            <a:r>
              <a:rPr lang="en-US" b="1" dirty="0" smtClean="0"/>
              <a:t>data localization </a:t>
            </a:r>
            <a:r>
              <a:rPr lang="en-US" dirty="0" smtClean="0"/>
              <a:t>laws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393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407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GLOBAL RIGHT TO PRIVACY: </a:t>
            </a:r>
            <a:br>
              <a:rPr lang="en-US" b="1" dirty="0" smtClean="0"/>
            </a:br>
            <a:r>
              <a:rPr lang="en-US" b="1" dirty="0" smtClean="0"/>
              <a:t>International tech companies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What is the role of international tech companies in protecting the right to privacy?</a:t>
            </a:r>
          </a:p>
          <a:p>
            <a:r>
              <a:rPr lang="en-US" dirty="0" smtClean="0"/>
              <a:t>How </a:t>
            </a:r>
            <a:r>
              <a:rPr lang="en-US" dirty="0"/>
              <a:t>can international tech companies, such as </a:t>
            </a:r>
            <a:r>
              <a:rPr lang="en-US" dirty="0" smtClean="0"/>
              <a:t>Google and others, </a:t>
            </a:r>
            <a:r>
              <a:rPr lang="en-US" dirty="0"/>
              <a:t>mitigate privacy concerns of their users that may vary widely from one jurisdiction to the next</a:t>
            </a:r>
            <a:r>
              <a:rPr lang="en-US" dirty="0" smtClean="0"/>
              <a:t>?</a:t>
            </a:r>
          </a:p>
          <a:p>
            <a:pPr lvl="1"/>
            <a:r>
              <a:rPr lang="en-US" sz="2400" b="1" dirty="0" smtClean="0"/>
              <a:t>Taking into account privacy concerns when creating apps  </a:t>
            </a:r>
            <a:endParaRPr lang="en-US" sz="2400" b="1" dirty="0"/>
          </a:p>
          <a:p>
            <a:pPr lvl="1"/>
            <a:r>
              <a:rPr lang="en-US" sz="2400" b="1" dirty="0" smtClean="0"/>
              <a:t>May 2013 </a:t>
            </a:r>
            <a:r>
              <a:rPr lang="en-US" sz="2400" b="1" dirty="0" smtClean="0"/>
              <a:t>ECJ decision</a:t>
            </a:r>
            <a:r>
              <a:rPr lang="en-US" sz="2400" b="1" dirty="0" smtClean="0"/>
              <a:t>: </a:t>
            </a:r>
            <a:r>
              <a:rPr lang="en-US" sz="2400" b="1" dirty="0" smtClean="0"/>
              <a:t> “</a:t>
            </a:r>
            <a:r>
              <a:rPr lang="en-US" sz="2400" b="1" dirty="0" smtClean="0"/>
              <a:t>right to be forgotten”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50290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PROMOTING PRIVACY AND SECURITY TOOLS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8854" y="1527048"/>
            <a:ext cx="9314270" cy="4572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200" dirty="0" smtClean="0"/>
              <a:t>Use of PGP (email encryption tool) </a:t>
            </a:r>
            <a:r>
              <a:rPr lang="en-US" sz="2200" u="sng" dirty="0" smtClean="0"/>
              <a:t>nearly tripled </a:t>
            </a:r>
            <a:r>
              <a:rPr lang="en-US" sz="2200" dirty="0" smtClean="0"/>
              <a:t>from June to August 2013</a:t>
            </a:r>
          </a:p>
          <a:p>
            <a:r>
              <a:rPr lang="en-US" sz="2200" dirty="0" smtClean="0"/>
              <a:t>Tor connections have </a:t>
            </a:r>
            <a:r>
              <a:rPr lang="en-US" sz="2200" u="sng" dirty="0" smtClean="0"/>
              <a:t>doubled </a:t>
            </a:r>
            <a:r>
              <a:rPr lang="en-US" sz="2200" dirty="0" smtClean="0"/>
              <a:t>since June 2013</a:t>
            </a:r>
          </a:p>
          <a:p>
            <a:r>
              <a:rPr lang="en-US" sz="2200" dirty="0" smtClean="0"/>
              <a:t>Duck Duck Go (search engine without tracking) saw </a:t>
            </a:r>
            <a:r>
              <a:rPr lang="en-US" sz="2200" u="sng" dirty="0" smtClean="0"/>
              <a:t>50% more traffic </a:t>
            </a:r>
            <a:r>
              <a:rPr lang="en-US" sz="2200" dirty="0" smtClean="0"/>
              <a:t>immediately after NSA revelations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8375481" y="62575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 descr="Screen Shot 2014-12-09 at 1.33.3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525" y="3259142"/>
            <a:ext cx="4671248" cy="2839906"/>
          </a:xfrm>
          <a:prstGeom prst="rect">
            <a:avLst/>
          </a:prstGeom>
        </p:spPr>
      </p:pic>
      <p:sp>
        <p:nvSpPr>
          <p:cNvPr id="6" name="Left Arrow 5"/>
          <p:cNvSpPr/>
          <p:nvPr/>
        </p:nvSpPr>
        <p:spPr>
          <a:xfrm>
            <a:off x="4316594" y="5392537"/>
            <a:ext cx="2531052" cy="257664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068536" y="5327035"/>
            <a:ext cx="1932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Beginning of NSA surveillance leaks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412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86761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Laura REED</a:t>
            </a:r>
          </a:p>
          <a:p>
            <a:r>
              <a:rPr lang="en-US" sz="2000" dirty="0" smtClean="0"/>
              <a:t>Research Analyst, </a:t>
            </a:r>
            <a:r>
              <a:rPr lang="en-US" sz="2000" i="1" dirty="0" smtClean="0"/>
              <a:t>Freedom on the Net</a:t>
            </a:r>
          </a:p>
          <a:p>
            <a:r>
              <a:rPr lang="en-US" sz="2000" dirty="0" smtClean="0"/>
              <a:t>Freedom House</a:t>
            </a:r>
          </a:p>
          <a:p>
            <a:endParaRPr lang="en-US" sz="2000" dirty="0"/>
          </a:p>
          <a:p>
            <a:r>
              <a:rPr lang="en-US" sz="2000" cap="none" dirty="0" err="1" smtClean="0"/>
              <a:t>freedomhouse.org</a:t>
            </a:r>
            <a:endParaRPr lang="en-US" sz="2000" cap="none" dirty="0" smtClean="0"/>
          </a:p>
          <a:p>
            <a:r>
              <a:rPr lang="en-US" sz="2000" cap="none" dirty="0" smtClean="0">
                <a:hlinkClick r:id="rId2"/>
              </a:rPr>
              <a:t>reed@freedomhouse.org</a:t>
            </a:r>
            <a:endParaRPr lang="en-US" sz="2000" cap="none" dirty="0" smtClean="0"/>
          </a:p>
          <a:p>
            <a:r>
              <a:rPr lang="en-US" sz="2000" cap="none" dirty="0" smtClean="0"/>
              <a:t>@</a:t>
            </a:r>
            <a:r>
              <a:rPr lang="en-US" sz="2000" cap="none" dirty="0" err="1" smtClean="0"/>
              <a:t>lauraannreed</a:t>
            </a:r>
            <a:endParaRPr lang="en-US" sz="2000" cap="none" dirty="0" smtClean="0"/>
          </a:p>
          <a:p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right to privacy </a:t>
            </a:r>
            <a:br>
              <a:rPr lang="en-US" dirty="0" smtClean="0"/>
            </a:br>
            <a:r>
              <a:rPr lang="en-US" dirty="0" smtClean="0"/>
              <a:t>and everyday technologies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252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1240</TotalTime>
  <Words>326</Words>
  <Application>Microsoft Macintosh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The right to privacy  and everyday technologies</vt:lpstr>
      <vt:lpstr>Freedom on the Net 2014</vt:lpstr>
      <vt:lpstr>How has the basic character of privacy changed due to modern technologies and social networks? </vt:lpstr>
      <vt:lpstr>GLOBAL THREATS TO PRIVACY:  Governments</vt:lpstr>
      <vt:lpstr>GLOBAL RIGHT TO PRIVACY:  International tech companies</vt:lpstr>
      <vt:lpstr>PROMOTING PRIVACY AND SECURITY TOOLS</vt:lpstr>
      <vt:lpstr>The right to privacy  and everyday technologies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Reed</dc:creator>
  <cp:lastModifiedBy>Laura Reed</cp:lastModifiedBy>
  <cp:revision>18</cp:revision>
  <dcterms:created xsi:type="dcterms:W3CDTF">2014-12-08T08:37:00Z</dcterms:created>
  <dcterms:modified xsi:type="dcterms:W3CDTF">2014-12-10T05:21:45Z</dcterms:modified>
</cp:coreProperties>
</file>