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85" r:id="rId3"/>
    <p:sldId id="265" r:id="rId4"/>
    <p:sldId id="266" r:id="rId5"/>
    <p:sldId id="271" r:id="rId6"/>
    <p:sldId id="257" r:id="rId7"/>
    <p:sldId id="282" r:id="rId8"/>
    <p:sldId id="272" r:id="rId9"/>
    <p:sldId id="259" r:id="rId10"/>
    <p:sldId id="273" r:id="rId11"/>
    <p:sldId id="280" r:id="rId12"/>
    <p:sldId id="281" r:id="rId13"/>
    <p:sldId id="283" r:id="rId14"/>
    <p:sldId id="284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21" autoAdjust="0"/>
    <p:restoredTop sz="94660"/>
  </p:normalViewPr>
  <p:slideViewPr>
    <p:cSldViewPr>
      <p:cViewPr varScale="1">
        <p:scale>
          <a:sx n="69" d="100"/>
          <a:sy n="69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orport.com/rus/news/document1487.shtml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fi-FI" sz="2800" dirty="0" smtClean="0">
                <a:solidFill>
                  <a:schemeClr val="tx2">
                    <a:lumMod val="75000"/>
                  </a:schemeClr>
                </a:solidFill>
              </a:rPr>
              <a:t>Isurid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: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Tõde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tx2">
                    <a:lumMod val="75000"/>
                  </a:schemeClr>
                </a:solidFill>
              </a:rPr>
              <a:t>ja</a:t>
            </a:r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t-EE" sz="2800" dirty="0" err="1" smtClean="0">
                <a:solidFill>
                  <a:schemeClr val="tx2">
                    <a:lumMod val="75000"/>
                  </a:schemeClr>
                </a:solidFill>
              </a:rPr>
              <a:t>Õ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igus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t-EE" sz="28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t-EE" sz="28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Izhorians</a:t>
            </a: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: Truth and Justice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allinn 10/12/2014</a:t>
            </a:r>
            <a:endParaRPr lang="ru-RU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dharakka-zaytsev\Desktop\Dima\БУКЛЕТ\ижор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933056"/>
            <a:ext cx="5267325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89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What people are voting for: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Sea port development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only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within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territories already occupied for terminals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Area for recreation and tourism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Agriculture, farming and fishing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Natural ethno-cultural protected area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“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Soikkola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” Sanctuary as a dominant instead of industrial zone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Official status of territory as traditional </a:t>
            </a:r>
          </a:p>
        </p:txBody>
      </p:sp>
    </p:spTree>
    <p:extLst>
      <p:ext uri="{BB962C8B-B14F-4D97-AF65-F5344CB8AC3E}">
        <p14:creationId xmlns:p14="http://schemas.microsoft.com/office/powerpoint/2010/main" val="350362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Master plan for development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2015-2035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dharakka-zaytsev\Desktop\Dima\ОБЩЕСТВЕННЫЕ ГЕНПЛАН\схема границ категорий земель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424936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11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Civil society tools: Public hearings</a:t>
            </a:r>
            <a:b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</a:rPr>
              <a:t>28/11/2014</a:t>
            </a:r>
            <a:endParaRPr lang="ru-RU" sz="3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Violation of civil rights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Drafting Master plan based on irrelevant data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 rational proposals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- Industry; 2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nd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health and social development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Master plan propaganda campaign (what to do with “dangerous persons”?)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Misinformation of local people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Demand to re-design Master plan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113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“Information bulletin of Civil initiative”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anonymous newspaper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0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1 page Propaganda</a:t>
            </a:r>
            <a:r>
              <a:rPr lang="et-EE" sz="2000" dirty="0" smtClean="0">
                <a:solidFill>
                  <a:schemeClr val="tx2">
                    <a:lumMod val="75000"/>
                  </a:schemeClr>
                </a:solidFill>
              </a:rPr>
              <a:t> of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industrialization and</a:t>
            </a:r>
            <a:r>
              <a:rPr lang="et-EE" sz="20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United Russia party </a:t>
            </a:r>
            <a:b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 page Struggle against dissent 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izhorians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and activists) using dirty tricks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88202" y="1600200"/>
            <a:ext cx="7767595" cy="4525963"/>
          </a:xfrm>
        </p:spPr>
      </p:pic>
    </p:spTree>
    <p:extLst>
      <p:ext uri="{BB962C8B-B14F-4D97-AF65-F5344CB8AC3E}">
        <p14:creationId xmlns:p14="http://schemas.microsoft.com/office/powerpoint/2010/main" val="3971222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Reaction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administration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investor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Do they exist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?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Object &amp;Subject of Legal protection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Aggression: “internal enemy”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Task to politicize the issue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Hiding actual plans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Regional support programs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people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Protection of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rights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common civic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position. No politics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Natural environment as National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heritage and value;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People as heritage of the State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No natural environment =  No Nation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To avoid provocation of extremism 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1937-1955  - «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returning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»?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Do we have Law?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797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harakka-zaytsev\Desktop\Dima\Kylät\Repol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>
                <a:solidFill>
                  <a:schemeClr val="bg1"/>
                </a:solidFill>
              </a:rPr>
              <a:t>Š</a:t>
            </a:r>
            <a:r>
              <a:rPr lang="fi-FI" dirty="0" smtClean="0">
                <a:solidFill>
                  <a:schemeClr val="bg1"/>
                </a:solidFill>
              </a:rPr>
              <a:t>UUR </a:t>
            </a:r>
            <a:r>
              <a:rPr lang="et-EE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t-EE" dirty="0" smtClean="0">
                <a:solidFill>
                  <a:schemeClr val="bg1"/>
                </a:solidFill>
              </a:rPr>
              <a:t>i</a:t>
            </a:r>
            <a:r>
              <a:rPr lang="en-US" dirty="0" smtClean="0">
                <a:solidFill>
                  <a:schemeClr val="bg1"/>
                </a:solidFill>
              </a:rPr>
              <a:t>DO</a:t>
            </a:r>
            <a:r>
              <a:rPr lang="et-EE" dirty="0" smtClean="0">
                <a:solidFill>
                  <a:schemeClr val="bg1"/>
                </a:solidFill>
              </a:rPr>
              <a:t>Š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PASSIBA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>Thank YOU</a:t>
            </a:r>
            <a:r>
              <a:rPr lang="ru-RU" b="0" dirty="0" smtClean="0">
                <a:solidFill>
                  <a:schemeClr val="bg1"/>
                </a:solidFill>
              </a:rPr>
              <a:t/>
            </a:r>
            <a:br>
              <a:rPr lang="ru-RU" b="0" dirty="0" smtClean="0">
                <a:solidFill>
                  <a:schemeClr val="bg1"/>
                </a:solidFill>
              </a:rPr>
            </a:br>
            <a:r>
              <a:rPr lang="ru-RU" b="0" dirty="0" smtClean="0">
                <a:solidFill>
                  <a:schemeClr val="bg1"/>
                </a:solidFill>
              </a:rPr>
              <a:t>СПАСИБО</a:t>
            </a:r>
            <a:br>
              <a:rPr lang="ru-RU" b="0" dirty="0" smtClean="0">
                <a:solidFill>
                  <a:schemeClr val="bg1"/>
                </a:solidFill>
              </a:rPr>
            </a:br>
            <a:endParaRPr lang="ru-RU" b="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400" dirty="0" err="1" smtClean="0">
                <a:solidFill>
                  <a:schemeClr val="bg1"/>
                </a:solidFill>
              </a:rPr>
              <a:t>SUUR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</a:rPr>
              <a:t>AIT</a:t>
            </a:r>
            <a:r>
              <a:rPr lang="fi-FI" sz="4400" dirty="0" smtClean="0">
                <a:solidFill>
                  <a:schemeClr val="bg1"/>
                </a:solidFill>
              </a:rPr>
              <a:t>ÄH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0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 smtClean="0">
                <a:solidFill>
                  <a:schemeClr val="tx2"/>
                </a:solidFill>
              </a:rPr>
              <a:t>Izhorians</a:t>
            </a:r>
            <a:r>
              <a:rPr lang="en-US" sz="3200" dirty="0" smtClean="0">
                <a:solidFill>
                  <a:schemeClr val="tx2"/>
                </a:solidFill>
              </a:rPr>
              <a:t> in Leningrad region</a:t>
            </a:r>
            <a:endParaRPr lang="ru-RU" sz="3200" dirty="0">
              <a:solidFill>
                <a:schemeClr val="tx2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90" y="1600200"/>
            <a:ext cx="7656219" cy="4525963"/>
          </a:xfrm>
        </p:spPr>
      </p:pic>
      <p:sp>
        <p:nvSpPr>
          <p:cNvPr id="8" name="TextBox 7"/>
          <p:cNvSpPr txBox="1"/>
          <p:nvPr/>
        </p:nvSpPr>
        <p:spPr>
          <a:xfrm>
            <a:off x="6948264" y="1626234"/>
            <a:ext cx="201622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2"/>
                </a:solidFill>
              </a:rPr>
              <a:t>Soikkola</a:t>
            </a:r>
            <a:r>
              <a:rPr lang="en-US" sz="2000" dirty="0" smtClean="0">
                <a:solidFill>
                  <a:schemeClr val="tx2"/>
                </a:solidFill>
              </a:rPr>
              <a:t> – last place of compact settlement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tx2"/>
                </a:solidFill>
              </a:rPr>
              <a:t>Appr</a:t>
            </a:r>
            <a:r>
              <a:rPr lang="en-US" sz="2000" dirty="0" smtClean="0">
                <a:solidFill>
                  <a:schemeClr val="tx2"/>
                </a:solidFill>
              </a:rPr>
              <a:t>. 300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Finno-Ugric people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1164 – 1</a:t>
            </a:r>
            <a:r>
              <a:rPr lang="en-US" sz="2000" baseline="30000" dirty="0" smtClean="0">
                <a:solidFill>
                  <a:schemeClr val="tx2"/>
                </a:solidFill>
              </a:rPr>
              <a:t>st</a:t>
            </a:r>
            <a:r>
              <a:rPr lang="en-US" sz="2000" dirty="0" smtClean="0">
                <a:solidFill>
                  <a:schemeClr val="tx2"/>
                </a:solidFill>
              </a:rPr>
              <a:t> official record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1926-1937 </a:t>
            </a:r>
            <a:r>
              <a:rPr lang="en-US" sz="2000" dirty="0">
                <a:solidFill>
                  <a:schemeClr val="tx2"/>
                </a:solidFill>
              </a:rPr>
              <a:t>n</a:t>
            </a:r>
            <a:r>
              <a:rPr lang="en-US" sz="2000" dirty="0" smtClean="0">
                <a:solidFill>
                  <a:schemeClr val="tx2"/>
                </a:solidFill>
              </a:rPr>
              <a:t>ational municipality and education 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74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Growth of National Self-Identity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2000-2014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Indigenous  People Law  1999 (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№82-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FZ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)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Unified  List of small numbered indigenous people of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RF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2000)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Establishment of national NGO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National symbols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Summer fests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Recreation of language classes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Museum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Folk ensembles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Newspapers, Internet, Educational materials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Cooperation with NGOs</a:t>
            </a: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Involvement of young generation </a:t>
            </a:r>
            <a:endParaRPr lang="ru-RU" sz="1600" dirty="0"/>
          </a:p>
        </p:txBody>
      </p:sp>
      <p:pic>
        <p:nvPicPr>
          <p:cNvPr id="7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375" y="2150601"/>
            <a:ext cx="4038600" cy="270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20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harakka-zaytsev\Desktop\Dima\РЫБАЦКИЙ\презентация ИЖОРЫ\наши дни\3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08912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Last traditional occupation </a:t>
            </a:r>
            <a:r>
              <a:rPr lang="en-US" sz="2000" dirty="0">
                <a:solidFill>
                  <a:schemeClr val="tx2">
                    <a:lumMod val="75000"/>
                  </a:schemeClr>
                </a:solidFill>
              </a:rPr>
              <a:t>area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zone for intensive industrial expansion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2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Current situation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Ust-Luga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Sea Port volumes 2013 =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62,7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MM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http</a:t>
            </a:r>
            <a:r>
              <a:rPr lang="en-US" sz="1000" dirty="0">
                <a:solidFill>
                  <a:schemeClr val="tx2">
                    <a:lumMod val="75000"/>
                  </a:schemeClr>
                </a:solidFill>
                <a:hlinkClick r:id="rId2"/>
              </a:rPr>
              <a:t>://</a:t>
            </a:r>
            <a:r>
              <a:rPr lang="en-US" sz="1000" dirty="0" smtClean="0">
                <a:solidFill>
                  <a:schemeClr val="tx2">
                    <a:lumMod val="75000"/>
                  </a:schemeClr>
                </a:solidFill>
                <a:hlinkClick r:id="rId2"/>
              </a:rPr>
              <a:t>www.morport.com/rus/news/document1487.shtml</a:t>
            </a:r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Oil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sulphur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coal, general and liquid cargo, etc.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Limited access Gulf of Finland</a:t>
            </a: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Extraction of timber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/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hazardous wastes  dumping 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Performance of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«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compensation measures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pPr marL="0" indent="0" algn="just"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en-US" dirty="0" smtClean="0">
                <a:solidFill>
                  <a:schemeClr val="tx2"/>
                </a:solidFill>
              </a:rPr>
              <a:t>Closest forecasts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Liquefied hydrocarbon &amp; gas condensate terminals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Metallurgy terminal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at raised territory 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Industrial Zone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Ust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-Lug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Baltic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Carbomide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Plant, LLC</a:t>
            </a: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Multimodal complex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UstLuga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, LLC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www.ust-luga-mmc.ru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North-West Sea port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Aurora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OJSC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terminals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Extraction activity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Cargo airport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26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New start point in “</a:t>
            </a:r>
            <a:r>
              <a:rPr lang="en-US" sz="3600" dirty="0" err="1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3600" dirty="0" err="1" smtClean="0">
                <a:solidFill>
                  <a:schemeClr val="tx2">
                    <a:lumMod val="75000"/>
                  </a:schemeClr>
                </a:solidFill>
              </a:rPr>
              <a:t>zhorian</a:t>
            </a:r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 case”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July 2013 opposition of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V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otian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indigenous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peopl</a:t>
            </a:r>
            <a:r>
              <a:rPr lang="et-EE" dirty="0" smtClean="0">
                <a:solidFill>
                  <a:schemeClr val="tx2">
                    <a:lumMod val="75000"/>
                  </a:schemeClr>
                </a:solidFill>
              </a:rPr>
              <a:t>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to construction of next plant close to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Luuditsa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Luzhitsy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January 2014 opposition of local people and NGOs to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carbomide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plant (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Soikkola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peninsula)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201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generation of common position and action plan: regardless of nationality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Information distribution: public, authorities, NGOs, Finno-Ugric world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280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1000" dirty="0"/>
              <a:t>http://www.greenworld.org.ru</a:t>
            </a:r>
            <a:endParaRPr lang="ru-RU" sz="1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8712968" cy="5760640"/>
          </a:xfrm>
        </p:spPr>
      </p:pic>
    </p:spTree>
    <p:extLst>
      <p:ext uri="{BB962C8B-B14F-4D97-AF65-F5344CB8AC3E}">
        <p14:creationId xmlns:p14="http://schemas.microsoft.com/office/powerpoint/2010/main" val="3297985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Reason of protest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Alternative areas exist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Irreparable harm: ecosystem and habitat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Increasing anthropogenic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and development pressure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High concentration of 1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class hazard industry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Destruction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objects for archeological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research  and nature/cult objects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Loss of traditional environment and national values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0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2">
                    <a:lumMod val="75000"/>
                  </a:schemeClr>
                </a:solidFill>
              </a:rPr>
              <a:t>To build a dialogue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Independent study and recommendations by cultural and scientific institutions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Written proposals to Governor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Letters to government agencies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Proposals to Territory Development Master plan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Ready for dialogue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565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800</TotalTime>
  <Words>529</Words>
  <Application>Microsoft Office PowerPoint</Application>
  <PresentationFormat>Экран (4:3)</PresentationFormat>
  <Paragraphs>95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Isurid: Tõde ja Õigus  Izhorians: Truth and Justice  Tallinn 10/12/2014</vt:lpstr>
      <vt:lpstr>Izhorians in Leningrad region</vt:lpstr>
      <vt:lpstr>Growth of National Self-Identity 2000-2014</vt:lpstr>
      <vt:lpstr>Last traditional occupation area –  zone for intensive industrial expansion</vt:lpstr>
      <vt:lpstr>Презентация PowerPoint</vt:lpstr>
      <vt:lpstr>New start point in “Izhorian case”</vt:lpstr>
      <vt:lpstr>http://www.greenworld.org.ru</vt:lpstr>
      <vt:lpstr>Reason of protest</vt:lpstr>
      <vt:lpstr>To build a dialogue</vt:lpstr>
      <vt:lpstr>What people are voting for:</vt:lpstr>
      <vt:lpstr>Master plan for development 2015-2035 </vt:lpstr>
      <vt:lpstr>Civil society tools: Public hearings 28/11/2014</vt:lpstr>
      <vt:lpstr>“Information bulletin of Civil initiative” anonymous newspaper 1 page Propaganda of industrialization and United Russia party  2 page Struggle against dissent (izhorians and activists) using dirty tricks</vt:lpstr>
      <vt:lpstr> Reaction   </vt:lpstr>
      <vt:lpstr>ŠUUR KIiDOŠ, PASSIBA Thank YOU СПАСИБО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2010-2014</dc:title>
  <dc:creator>Dmitry Harakka-Zaytsev</dc:creator>
  <cp:lastModifiedBy> harakka-zaytsev</cp:lastModifiedBy>
  <cp:revision>105</cp:revision>
  <dcterms:created xsi:type="dcterms:W3CDTF">2014-10-17T18:14:20Z</dcterms:created>
  <dcterms:modified xsi:type="dcterms:W3CDTF">2014-12-09T21:45:43Z</dcterms:modified>
</cp:coreProperties>
</file>