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13" autoAdjust="0"/>
    <p:restoredTop sz="94660"/>
  </p:normalViewPr>
  <p:slideViewPr>
    <p:cSldViewPr>
      <p:cViewPr>
        <p:scale>
          <a:sx n="66" d="100"/>
          <a:sy n="66" d="100"/>
        </p:scale>
        <p:origin x="-1048" y="-7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02EE-B7D3-4A32-9F35-0591CC07BEB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D16F-8894-48F3-8C9D-5584B41B7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2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02EE-B7D3-4A32-9F35-0591CC07BEB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D16F-8894-48F3-8C9D-5584B41B7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02EE-B7D3-4A32-9F35-0591CC07BEB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D16F-8894-48F3-8C9D-5584B41B7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0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02EE-B7D3-4A32-9F35-0591CC07BEB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D16F-8894-48F3-8C9D-5584B41B7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4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02EE-B7D3-4A32-9F35-0591CC07BEB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D16F-8894-48F3-8C9D-5584B41B7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02EE-B7D3-4A32-9F35-0591CC07BEB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D16F-8894-48F3-8C9D-5584B41B7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02EE-B7D3-4A32-9F35-0591CC07BEB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D16F-8894-48F3-8C9D-5584B41B7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02EE-B7D3-4A32-9F35-0591CC07BEB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D16F-8894-48F3-8C9D-5584B41B7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02EE-B7D3-4A32-9F35-0591CC07BEB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D16F-8894-48F3-8C9D-5584B41B7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7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02EE-B7D3-4A32-9F35-0591CC07BEB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D16F-8894-48F3-8C9D-5584B41B7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8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02EE-B7D3-4A32-9F35-0591CC07BEB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D16F-8894-48F3-8C9D-5584B41B7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202EE-B7D3-4A32-9F35-0591CC07BEB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AD16F-8894-48F3-8C9D-5584B41B7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4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Annual Conference on Human Rights 2014: </a:t>
            </a:r>
            <a:r>
              <a:rPr lang="en-US" i="1" dirty="0"/>
              <a:t>“Dignity in the context of human rights”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Mary O’Hagan</a:t>
            </a:r>
          </a:p>
          <a:p>
            <a:r>
              <a:rPr lang="en-US" dirty="0" smtClean="0"/>
              <a:t>National Democratic Institute, Ukraine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1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Ukrainians so determined to reform their political system?</a:t>
            </a:r>
            <a:endParaRPr lang="en-US" dirty="0"/>
          </a:p>
        </p:txBody>
      </p:sp>
      <p:pic>
        <p:nvPicPr>
          <p:cNvPr id="4" name="Picture 2" descr="http://cdn.static-economist.com/sites/default/files/imagecache/290-width/images/2014/11/blogs/free-exchange/graph10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7010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6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progress has been made so far? Successful elections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Crimson Hexagon Search Term: </a:t>
            </a:r>
            <a:r>
              <a:rPr lang="en-US" sz="1600" dirty="0" err="1" smtClean="0"/>
              <a:t>Poroshenko</a:t>
            </a:r>
            <a:r>
              <a:rPr lang="en-US" sz="1600" dirty="0"/>
              <a:t> </a:t>
            </a:r>
            <a:r>
              <a:rPr lang="en-US" sz="1600" dirty="0" smtClean="0"/>
              <a:t>28.9-29.10.14</a:t>
            </a:r>
            <a:br>
              <a:rPr lang="en-US" sz="1600" dirty="0" smtClean="0"/>
            </a:br>
            <a:r>
              <a:rPr lang="en-US" sz="1600" dirty="0" smtClean="0"/>
              <a:t>Russian and Ukrainian Language sources: Twitter, Facebook, Blogs </a:t>
            </a:r>
            <a:endParaRPr lang="en-US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87" y="1600200"/>
            <a:ext cx="60498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98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Progress has been made so far? </a:t>
            </a:r>
            <a:br>
              <a:rPr lang="en-US" sz="2800" dirty="0" smtClean="0"/>
            </a:br>
            <a:r>
              <a:rPr lang="en-US" sz="2800" dirty="0" smtClean="0"/>
              <a:t>Reform-minded Parliament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8938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Actual Results </a:t>
            </a:r>
          </a:p>
          <a:p>
            <a:r>
              <a:rPr lang="en-US" b="0" i="1" dirty="0"/>
              <a:t>Parties in Parliament: 11</a:t>
            </a:r>
          </a:p>
          <a:p>
            <a:r>
              <a:rPr lang="en-US" b="0" i="1" dirty="0"/>
              <a:t>Parties needed to form a </a:t>
            </a:r>
            <a:r>
              <a:rPr lang="en-US" b="0" i="1" dirty="0" smtClean="0"/>
              <a:t>majority: </a:t>
            </a:r>
            <a:r>
              <a:rPr lang="en-US" b="0" i="1" dirty="0"/>
              <a:t>3</a:t>
            </a:r>
          </a:p>
          <a:p>
            <a:r>
              <a:rPr lang="en-US" b="0" i="1" dirty="0"/>
              <a:t>Vacant seats: 27 (6%)</a:t>
            </a:r>
          </a:p>
          <a:p>
            <a:r>
              <a:rPr lang="en-US" b="0" i="1" dirty="0"/>
              <a:t>Percentage of women MPs: 11%</a:t>
            </a:r>
          </a:p>
          <a:p>
            <a:r>
              <a:rPr lang="en-US" b="0" i="1" dirty="0"/>
              <a:t>Percentage of self-nominated MPs: 23%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6652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Party lists only</a:t>
            </a:r>
          </a:p>
          <a:p>
            <a:r>
              <a:rPr lang="en-US" b="0" i="1" dirty="0"/>
              <a:t>Parties in Parliament: 6</a:t>
            </a:r>
          </a:p>
          <a:p>
            <a:r>
              <a:rPr lang="en-US" b="0" i="1" dirty="0"/>
              <a:t>Parties needed to form a </a:t>
            </a:r>
            <a:r>
              <a:rPr lang="en-US" b="0" i="1" dirty="0" smtClean="0"/>
              <a:t>majority: </a:t>
            </a:r>
            <a:r>
              <a:rPr lang="en-US" b="0" i="1" dirty="0"/>
              <a:t>2</a:t>
            </a:r>
          </a:p>
          <a:p>
            <a:r>
              <a:rPr lang="en-US" b="0" i="1" dirty="0"/>
              <a:t>Vacant seats: 0 (0</a:t>
            </a:r>
            <a:r>
              <a:rPr lang="en-US" b="0" i="1" dirty="0" smtClean="0"/>
              <a:t>%)</a:t>
            </a:r>
          </a:p>
          <a:p>
            <a:r>
              <a:rPr lang="en-US" b="0" i="1" dirty="0"/>
              <a:t>Percentage of women MPs: 20%</a:t>
            </a:r>
          </a:p>
          <a:p>
            <a:r>
              <a:rPr lang="en-US" b="0" i="1" dirty="0"/>
              <a:t>Percentage of self-nominated MPs: 0</a:t>
            </a:r>
            <a:r>
              <a:rPr lang="en-US" b="0" i="1" dirty="0" smtClean="0"/>
              <a:t>%</a:t>
            </a:r>
            <a:endParaRPr lang="en-US" b="0" i="1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495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5720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5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46868"/>
            <a:ext cx="4724399" cy="311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1-ps.googleusercontent.com/x/www.pravda.com.ua/img.pravda.com/images/doc/2/a/2a3c228-flag.jpg.pagespeed.ce.oFEEkD2q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5179827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feinua.info/wp-content/uploads/2014/09/15062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28" y="4114800"/>
            <a:ext cx="3964172" cy="27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tyzhden.ua/Content/Digest/UW10/help%20army%20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sletter_RP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00500"/>
            <a:ext cx="2009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363_im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24384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0"/>
            <a:ext cx="2895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What progress has been made so far? Resurgent civil society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What needs to happen now? </a:t>
            </a:r>
            <a:br>
              <a:rPr lang="en-US" sz="4000" dirty="0" smtClean="0"/>
            </a:br>
            <a:r>
              <a:rPr lang="en-US" sz="4000" dirty="0" smtClean="0"/>
              <a:t>Inclusive discussion about reforms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2014 </a:t>
            </a:r>
            <a:r>
              <a:rPr lang="en-US" sz="2200" dirty="0" smtClean="0"/>
              <a:t>Parliamentary Elections: Turnout Map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2990" y="2119574"/>
            <a:ext cx="5938019" cy="3487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6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100" y1="98543" x2="37100" y2="98543"/>
                        <a14:foregroundMark x1="27719" y1="98725" x2="27719" y2="98725"/>
                        <a14:foregroundMark x1="95309" y1="98725" x2="95309" y2="98725"/>
                        <a14:foregroundMark x1="96375" y1="95628" x2="96375" y2="95628"/>
                        <a14:foregroundMark x1="56077" y1="98179" x2="42431" y2="97632"/>
                        <a14:foregroundMark x1="60341" y1="79053" x2="60341" y2="79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1981199" cy="204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HOPTA\Desktop\CX157_729E_91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2526" b="39882"/>
          <a:stretch/>
        </p:blipFill>
        <p:spPr bwMode="auto">
          <a:xfrm>
            <a:off x="1" y="0"/>
            <a:ext cx="35813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Olena Yena\Downloads\civic leader 2 choi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38400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HOPTA\Downloads\professional woman_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19" b="100000" l="0" r="996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-469532"/>
            <a:ext cx="4991100" cy="53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1922" r="939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r="6267"/>
          <a:stretch/>
        </p:blipFill>
        <p:spPr bwMode="auto">
          <a:xfrm>
            <a:off x="1790700" y="40386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49" y="2209800"/>
            <a:ext cx="383126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Content Placeholder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81571">
                        <a14:foregroundMark x1="47857" y1="8190" x2="47857" y2="8190"/>
                        <a14:foregroundMark x1="41714" y1="8381" x2="52571" y2="11238"/>
                        <a14:foregroundMark x1="62429" y1="41714" x2="63857" y2="60952"/>
                        <a14:foregroundMark x1="62429" y1="44000" x2="75286" y2="59810"/>
                        <a14:foregroundMark x1="62429" y1="52571" x2="57714" y2="56762"/>
                        <a14:foregroundMark x1="55571" y1="61524" x2="55571" y2="61524"/>
                        <a14:foregroundMark x1="59429" y1="56190" x2="35571" y2="68762"/>
                        <a14:foregroundMark x1="74857" y1="49143" x2="74857" y2="49143"/>
                        <a14:foregroundMark x1="76000" y1="52571" x2="76000" y2="52571"/>
                        <a14:foregroundMark x1="76000" y1="59238" x2="73714" y2="74667"/>
                        <a14:foregroundMark x1="77286" y1="78286" x2="77286" y2="78286"/>
                        <a14:foregroundMark x1="74857" y1="67810" x2="77571" y2="80952"/>
                        <a14:foregroundMark x1="65857" y1="62476" x2="65429" y2="92952"/>
                        <a14:foregroundMark x1="52143" y1="97905" x2="52143" y2="97905"/>
                        <a14:foregroundMark x1="40429" y1="77714" x2="25714" y2="61524"/>
                        <a14:foregroundMark x1="34429" y1="47429" x2="15714" y2="79429"/>
                        <a14:foregroundMark x1="13143" y1="84381" x2="15714" y2="93524"/>
                        <a14:foregroundMark x1="12286" y1="93714" x2="12286" y2="93714"/>
                        <a14:foregroundMark x1="29429" y1="84381" x2="29429" y2="84381"/>
                        <a14:foregroundMark x1="25143" y1="86286" x2="25143" y2="86286"/>
                        <a14:foregroundMark x1="22571" y1="93524" x2="22571" y2="93524"/>
                        <a14:foregroundMark x1="55429" y1="14476" x2="56429" y2="20952"/>
                        <a14:foregroundMark x1="49571" y1="92952" x2="49571" y2="92952"/>
                        <a14:foregroundMark x1="49571" y1="94095" x2="52000" y2="97905"/>
                        <a14:foregroundMark x1="48714" y1="97714" x2="48714" y2="97714"/>
                        <a14:foregroundMark x1="69429" y1="95429" x2="69429" y2="95429"/>
                        <a14:backgroundMark x1="19714" y1="8762" x2="4000" y2="67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586" b="16800"/>
          <a:stretch/>
        </p:blipFill>
        <p:spPr bwMode="auto">
          <a:xfrm>
            <a:off x="5791200" y="-76200"/>
            <a:ext cx="337406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3105835"/>
            <a:ext cx="487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What needs to happen now? Emergence of new leaders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59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152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Annual Conference on Human Rights 2014: “Dignity in the context of human rights” </vt:lpstr>
      <vt:lpstr>Why are Ukrainians so determined to reform their political system?</vt:lpstr>
      <vt:lpstr>What progress has been made so far? Successful elections Crimson Hexagon Search Term: Poroshenko 28.9-29.10.14 Russian and Ukrainian Language sources: Twitter, Facebook, Blogs </vt:lpstr>
      <vt:lpstr>What Progress has been made so far?  Reform-minded Parliament</vt:lpstr>
      <vt:lpstr>PowerPoint Presentation</vt:lpstr>
      <vt:lpstr>What needs to happen now?  Inclusive discussion about reforms 2014 Parliamentary Elections: Turnout Map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Conference on Human Rights 2014: “Dignity in the context of human rights”</dc:title>
  <dc:creator>mohagan</dc:creator>
  <cp:lastModifiedBy>mohagan</cp:lastModifiedBy>
  <cp:revision>12</cp:revision>
  <dcterms:created xsi:type="dcterms:W3CDTF">2014-12-07T05:33:57Z</dcterms:created>
  <dcterms:modified xsi:type="dcterms:W3CDTF">2014-12-07T07:06:40Z</dcterms:modified>
</cp:coreProperties>
</file>